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5" r:id="rId9"/>
    <p:sldId id="269" r:id="rId10"/>
    <p:sldId id="266" r:id="rId11"/>
    <p:sldId id="277" r:id="rId12"/>
    <p:sldId id="278" r:id="rId13"/>
    <p:sldId id="274" r:id="rId14"/>
    <p:sldId id="276" r:id="rId15"/>
  </p:sldIdLst>
  <p:sldSz cx="9144000" cy="6858000" type="screen4x3"/>
  <p:notesSz cx="677862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118676334723815"/>
          <c:y val="0.24582631089920201"/>
          <c:w val="0.48051800053324184"/>
          <c:h val="0.687265273665244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Педагогическое образование (с двумя профилями подготовки)</c:v>
                </c:pt>
                <c:pt idx="1">
                  <c:v>Педагогическое образование</c:v>
                </c:pt>
                <c:pt idx="2">
                  <c:v>Психолого-педагогическое образование</c:v>
                </c:pt>
                <c:pt idx="3">
                  <c:v>Профессиональное обучение</c:v>
                </c:pt>
                <c:pt idx="4">
                  <c:v>Специальное (дефектологическое) образование</c:v>
                </c:pt>
                <c:pt idx="5">
                  <c:v>Музеология  и охрана объектов культурного и природного наследия</c:v>
                </c:pt>
                <c:pt idx="6">
                  <c:v>Социальная работа</c:v>
                </c:pt>
                <c:pt idx="7">
                  <c:v>Биология</c:v>
                </c:pt>
                <c:pt idx="8">
                  <c:v>Управление персоналом</c:v>
                </c:pt>
                <c:pt idx="9">
                  <c:v>Сервис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132</c:v>
                </c:pt>
                <c:pt idx="2">
                  <c:v>145</c:v>
                </c:pt>
                <c:pt idx="3">
                  <c:v>159</c:v>
                </c:pt>
                <c:pt idx="4">
                  <c:v>152</c:v>
                </c:pt>
                <c:pt idx="5">
                  <c:v>142</c:v>
                </c:pt>
                <c:pt idx="6">
                  <c:v>153</c:v>
                </c:pt>
                <c:pt idx="7">
                  <c:v>135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Педагогическое образование (с двумя профилями подготовки)</c:v>
                </c:pt>
                <c:pt idx="1">
                  <c:v>Педагогическое образование</c:v>
                </c:pt>
                <c:pt idx="2">
                  <c:v>Психолого-педагогическое образование</c:v>
                </c:pt>
                <c:pt idx="3">
                  <c:v>Профессиональное обучение</c:v>
                </c:pt>
                <c:pt idx="4">
                  <c:v>Специальное (дефектологическое) образование</c:v>
                </c:pt>
                <c:pt idx="5">
                  <c:v>Музеология  и охрана объектов культурного и природного наследия</c:v>
                </c:pt>
                <c:pt idx="6">
                  <c:v>Социальная работа</c:v>
                </c:pt>
                <c:pt idx="7">
                  <c:v>Биология</c:v>
                </c:pt>
                <c:pt idx="8">
                  <c:v>Управление персоналом</c:v>
                </c:pt>
                <c:pt idx="9">
                  <c:v>Сервис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116</c:v>
                </c:pt>
                <c:pt idx="2">
                  <c:v>154</c:v>
                </c:pt>
                <c:pt idx="3">
                  <c:v>177</c:v>
                </c:pt>
                <c:pt idx="4">
                  <c:v>179</c:v>
                </c:pt>
                <c:pt idx="5">
                  <c:v>172</c:v>
                </c:pt>
                <c:pt idx="6">
                  <c:v>181</c:v>
                </c:pt>
                <c:pt idx="7">
                  <c:v>146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Педагогическое образование (с двумя профилями подготовки)</c:v>
                </c:pt>
                <c:pt idx="1">
                  <c:v>Педагогическое образование</c:v>
                </c:pt>
                <c:pt idx="2">
                  <c:v>Психолого-педагогическое образование</c:v>
                </c:pt>
                <c:pt idx="3">
                  <c:v>Профессиональное обучение</c:v>
                </c:pt>
                <c:pt idx="4">
                  <c:v>Специальное (дефектологическое) образование</c:v>
                </c:pt>
                <c:pt idx="5">
                  <c:v>Музеология  и охрана объектов культурного и природного наследия</c:v>
                </c:pt>
                <c:pt idx="6">
                  <c:v>Социальная работа</c:v>
                </c:pt>
                <c:pt idx="7">
                  <c:v>Биология</c:v>
                </c:pt>
                <c:pt idx="8">
                  <c:v>Управление персоналом</c:v>
                </c:pt>
                <c:pt idx="9">
                  <c:v>Сервис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141</c:v>
                </c:pt>
                <c:pt idx="1">
                  <c:v>158</c:v>
                </c:pt>
                <c:pt idx="2">
                  <c:v>153</c:v>
                </c:pt>
                <c:pt idx="3">
                  <c:v>162</c:v>
                </c:pt>
                <c:pt idx="4">
                  <c:v>153</c:v>
                </c:pt>
                <c:pt idx="5">
                  <c:v>180</c:v>
                </c:pt>
                <c:pt idx="6">
                  <c:v>160</c:v>
                </c:pt>
                <c:pt idx="7">
                  <c:v>165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Педагогическое образование (с двумя профилями подготовки)</c:v>
                </c:pt>
                <c:pt idx="1">
                  <c:v>Педагогическое образование</c:v>
                </c:pt>
                <c:pt idx="2">
                  <c:v>Психолого-педагогическое образование</c:v>
                </c:pt>
                <c:pt idx="3">
                  <c:v>Профессиональное обучение</c:v>
                </c:pt>
                <c:pt idx="4">
                  <c:v>Специальное (дефектологическое) образование</c:v>
                </c:pt>
                <c:pt idx="5">
                  <c:v>Музеология  и охрана объектов культурного и природного наследия</c:v>
                </c:pt>
                <c:pt idx="6">
                  <c:v>Социальная работа</c:v>
                </c:pt>
                <c:pt idx="7">
                  <c:v>Биология</c:v>
                </c:pt>
                <c:pt idx="8">
                  <c:v>Управление персоналом</c:v>
                </c:pt>
                <c:pt idx="9">
                  <c:v>Сервис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154</c:v>
                </c:pt>
                <c:pt idx="1">
                  <c:v>154</c:v>
                </c:pt>
                <c:pt idx="2">
                  <c:v>141</c:v>
                </c:pt>
                <c:pt idx="3">
                  <c:v>179</c:v>
                </c:pt>
                <c:pt idx="4">
                  <c:v>149</c:v>
                </c:pt>
                <c:pt idx="5">
                  <c:v>200</c:v>
                </c:pt>
                <c:pt idx="6">
                  <c:v>198</c:v>
                </c:pt>
                <c:pt idx="7">
                  <c:v>173</c:v>
                </c:pt>
                <c:pt idx="8">
                  <c:v>213</c:v>
                </c:pt>
                <c:pt idx="9">
                  <c:v>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1"/>
        <c:axId val="165909336"/>
        <c:axId val="165909728"/>
      </c:barChart>
      <c:catAx>
        <c:axId val="165909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65909728"/>
        <c:crosses val="autoZero"/>
        <c:auto val="1"/>
        <c:lblAlgn val="ctr"/>
        <c:lblOffset val="100"/>
        <c:noMultiLvlLbl val="0"/>
      </c:catAx>
      <c:valAx>
        <c:axId val="165909728"/>
        <c:scaling>
          <c:orientation val="minMax"/>
          <c:max val="20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165909336"/>
        <c:crosses val="autoZero"/>
        <c:crossBetween val="between"/>
        <c:majorUnit val="100"/>
      </c:valAx>
    </c:plotArea>
    <c:legend>
      <c:legendPos val="b"/>
      <c:layout>
        <c:manualLayout>
          <c:xMode val="edge"/>
          <c:yMode val="edge"/>
          <c:x val="9.1399257354369073E-2"/>
          <c:y val="0.92570405824473623"/>
          <c:w val="0.38823943735291155"/>
          <c:h val="5.320830898016162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aseline="0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496108513676196"/>
          <c:y val="2.4478392955829906E-2"/>
          <c:w val="0.53990558246311493"/>
          <c:h val="0.893404045575718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История/Обществознание</c:v>
                </c:pt>
                <c:pt idx="1">
                  <c:v>Русский язык/Литература</c:v>
                </c:pt>
                <c:pt idx="2">
                  <c:v>Биология/Химия</c:v>
                </c:pt>
                <c:pt idx="3">
                  <c:v>География/Экология</c:v>
                </c:pt>
                <c:pt idx="4">
                  <c:v>Математика/Информатика</c:v>
                </c:pt>
                <c:pt idx="5">
                  <c:v>Математика/Иностранный язык </c:v>
                </c:pt>
                <c:pt idx="6">
                  <c:v>Физика/Математика</c:v>
                </c:pt>
                <c:pt idx="7">
                  <c:v>Технология/Информатика</c:v>
                </c:pt>
                <c:pt idx="8">
                  <c:v>Иностранные (английский/немецкий) языки </c:v>
                </c:pt>
                <c:pt idx="9">
                  <c:v>Иностранные (немецкий/английский) языки </c:v>
                </c:pt>
                <c:pt idx="10">
                  <c:v>Иностранные (французский/английский) языки </c:v>
                </c:pt>
                <c:pt idx="11">
                  <c:v>Дошкольное образование/Начальное образование</c:v>
                </c:pt>
                <c:pt idx="12">
                  <c:v>Начальное образование/Информатика</c:v>
                </c:pt>
                <c:pt idx="13">
                  <c:v>Физическая культура/Безопасность жизнедеятельности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168</c:v>
                </c:pt>
                <c:pt idx="1">
                  <c:v>141</c:v>
                </c:pt>
                <c:pt idx="2">
                  <c:v>132</c:v>
                </c:pt>
                <c:pt idx="3">
                  <c:v>135</c:v>
                </c:pt>
                <c:pt idx="4">
                  <c:v>149</c:v>
                </c:pt>
                <c:pt idx="5">
                  <c:v>184</c:v>
                </c:pt>
                <c:pt idx="6">
                  <c:v>138</c:v>
                </c:pt>
                <c:pt idx="7">
                  <c:v>143</c:v>
                </c:pt>
                <c:pt idx="8">
                  <c:v>189</c:v>
                </c:pt>
                <c:pt idx="9">
                  <c:v>141</c:v>
                </c:pt>
                <c:pt idx="10">
                  <c:v>165</c:v>
                </c:pt>
                <c:pt idx="12">
                  <c:v>152</c:v>
                </c:pt>
                <c:pt idx="13">
                  <c:v>205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История/Обществознание</c:v>
                </c:pt>
                <c:pt idx="1">
                  <c:v>Русский язык/Литература</c:v>
                </c:pt>
                <c:pt idx="2">
                  <c:v>Биология/Химия</c:v>
                </c:pt>
                <c:pt idx="3">
                  <c:v>География/Экология</c:v>
                </c:pt>
                <c:pt idx="4">
                  <c:v>Математика/Информатика</c:v>
                </c:pt>
                <c:pt idx="5">
                  <c:v>Математика/Иностранный язык </c:v>
                </c:pt>
                <c:pt idx="6">
                  <c:v>Физика/Математика</c:v>
                </c:pt>
                <c:pt idx="7">
                  <c:v>Технология/Информатика</c:v>
                </c:pt>
                <c:pt idx="8">
                  <c:v>Иностранные (английский/немецкий) языки </c:v>
                </c:pt>
                <c:pt idx="9">
                  <c:v>Иностранные (немецкий/английский) языки </c:v>
                </c:pt>
                <c:pt idx="10">
                  <c:v>Иностранные (французский/английский) языки </c:v>
                </c:pt>
                <c:pt idx="11">
                  <c:v>Дошкольное образование/Начальное образование</c:v>
                </c:pt>
                <c:pt idx="12">
                  <c:v>Начальное образование/Информатика</c:v>
                </c:pt>
                <c:pt idx="13">
                  <c:v>Физическая культура/Безопасность жизнедеятельности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188</c:v>
                </c:pt>
                <c:pt idx="1">
                  <c:v>168</c:v>
                </c:pt>
                <c:pt idx="2">
                  <c:v>159</c:v>
                </c:pt>
                <c:pt idx="3">
                  <c:v>116</c:v>
                </c:pt>
                <c:pt idx="4">
                  <c:v>182</c:v>
                </c:pt>
                <c:pt idx="5">
                  <c:v>195</c:v>
                </c:pt>
                <c:pt idx="6">
                  <c:v>174</c:v>
                </c:pt>
                <c:pt idx="7">
                  <c:v>174</c:v>
                </c:pt>
                <c:pt idx="8">
                  <c:v>240</c:v>
                </c:pt>
                <c:pt idx="9">
                  <c:v>208</c:v>
                </c:pt>
                <c:pt idx="10">
                  <c:v>203</c:v>
                </c:pt>
                <c:pt idx="11">
                  <c:v>147</c:v>
                </c:pt>
                <c:pt idx="12">
                  <c:v>155</c:v>
                </c:pt>
                <c:pt idx="13">
                  <c:v>210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История/Обществознание</c:v>
                </c:pt>
                <c:pt idx="1">
                  <c:v>Русский язык/Литература</c:v>
                </c:pt>
                <c:pt idx="2">
                  <c:v>Биология/Химия</c:v>
                </c:pt>
                <c:pt idx="3">
                  <c:v>География/Экология</c:v>
                </c:pt>
                <c:pt idx="4">
                  <c:v>Математика/Информатика</c:v>
                </c:pt>
                <c:pt idx="5">
                  <c:v>Математика/Иностранный язык </c:v>
                </c:pt>
                <c:pt idx="6">
                  <c:v>Физика/Математика</c:v>
                </c:pt>
                <c:pt idx="7">
                  <c:v>Технология/Информатика</c:v>
                </c:pt>
                <c:pt idx="8">
                  <c:v>Иностранные (английский/немецкий) языки </c:v>
                </c:pt>
                <c:pt idx="9">
                  <c:v>Иностранные (немецкий/английский) языки </c:v>
                </c:pt>
                <c:pt idx="10">
                  <c:v>Иностранные (французский/английский) языки </c:v>
                </c:pt>
                <c:pt idx="11">
                  <c:v>Дошкольное образование/Начальное образование</c:v>
                </c:pt>
                <c:pt idx="12">
                  <c:v>Начальное образование/Информатика</c:v>
                </c:pt>
                <c:pt idx="13">
                  <c:v>Физическая культура/Безопасность жизнедеятельности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191</c:v>
                </c:pt>
                <c:pt idx="1">
                  <c:v>186</c:v>
                </c:pt>
                <c:pt idx="2">
                  <c:v>162</c:v>
                </c:pt>
                <c:pt idx="3">
                  <c:v>172</c:v>
                </c:pt>
                <c:pt idx="4">
                  <c:v>169</c:v>
                </c:pt>
                <c:pt idx="5">
                  <c:v>188</c:v>
                </c:pt>
                <c:pt idx="6">
                  <c:v>151</c:v>
                </c:pt>
                <c:pt idx="7">
                  <c:v>141</c:v>
                </c:pt>
                <c:pt idx="8">
                  <c:v>215</c:v>
                </c:pt>
                <c:pt idx="9">
                  <c:v>195</c:v>
                </c:pt>
                <c:pt idx="10">
                  <c:v>195</c:v>
                </c:pt>
                <c:pt idx="11">
                  <c:v>157</c:v>
                </c:pt>
                <c:pt idx="12">
                  <c:v>154</c:v>
                </c:pt>
                <c:pt idx="13">
                  <c:v>216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Лист1!$A$2:$A$15</c:f>
              <c:strCache>
                <c:ptCount val="14"/>
                <c:pt idx="0">
                  <c:v>История/Обществознание</c:v>
                </c:pt>
                <c:pt idx="1">
                  <c:v>Русский язык/Литература</c:v>
                </c:pt>
                <c:pt idx="2">
                  <c:v>Биология/Химия</c:v>
                </c:pt>
                <c:pt idx="3">
                  <c:v>География/Экология</c:v>
                </c:pt>
                <c:pt idx="4">
                  <c:v>Математика/Информатика</c:v>
                </c:pt>
                <c:pt idx="5">
                  <c:v>Математика/Иностранный язык </c:v>
                </c:pt>
                <c:pt idx="6">
                  <c:v>Физика/Математика</c:v>
                </c:pt>
                <c:pt idx="7">
                  <c:v>Технология/Информатика</c:v>
                </c:pt>
                <c:pt idx="8">
                  <c:v>Иностранные (английский/немецкий) языки </c:v>
                </c:pt>
                <c:pt idx="9">
                  <c:v>Иностранные (немецкий/английский) языки </c:v>
                </c:pt>
                <c:pt idx="10">
                  <c:v>Иностранные (французский/английский) языки </c:v>
                </c:pt>
                <c:pt idx="11">
                  <c:v>Дошкольное образование/Начальное образование</c:v>
                </c:pt>
                <c:pt idx="12">
                  <c:v>Начальное образование/Информатика</c:v>
                </c:pt>
                <c:pt idx="13">
                  <c:v>Физическая культура/Безопасность жизнедеятельности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  <c:pt idx="0">
                  <c:v>217</c:v>
                </c:pt>
                <c:pt idx="1">
                  <c:v>223</c:v>
                </c:pt>
                <c:pt idx="2">
                  <c:v>154</c:v>
                </c:pt>
                <c:pt idx="3">
                  <c:v>178</c:v>
                </c:pt>
                <c:pt idx="4">
                  <c:v>193</c:v>
                </c:pt>
                <c:pt idx="5">
                  <c:v>202</c:v>
                </c:pt>
                <c:pt idx="6">
                  <c:v>171</c:v>
                </c:pt>
                <c:pt idx="7">
                  <c:v>161</c:v>
                </c:pt>
                <c:pt idx="8">
                  <c:v>218</c:v>
                </c:pt>
                <c:pt idx="9">
                  <c:v>211</c:v>
                </c:pt>
                <c:pt idx="10">
                  <c:v>215</c:v>
                </c:pt>
                <c:pt idx="11">
                  <c:v>178</c:v>
                </c:pt>
                <c:pt idx="12">
                  <c:v>171</c:v>
                </c:pt>
                <c:pt idx="13">
                  <c:v>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907376"/>
        <c:axId val="165906984"/>
      </c:barChart>
      <c:catAx>
        <c:axId val="165907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5906984"/>
        <c:crosses val="autoZero"/>
        <c:auto val="1"/>
        <c:lblAlgn val="ctr"/>
        <c:lblOffset val="100"/>
        <c:noMultiLvlLbl val="0"/>
      </c:catAx>
      <c:valAx>
        <c:axId val="165906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5907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221558087665763"/>
          <c:y val="0.32863547940678534"/>
          <c:w val="0.10889559244846347"/>
          <c:h val="0.26261793696734959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161469918558307"/>
          <c:y val="3.3392507473711357E-2"/>
          <c:w val="0.51625377419337737"/>
          <c:h val="0.867190058744416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Педагогическое образование (с двумя профилями подготовки) прикладной бакалавриат</c:v>
                </c:pt>
                <c:pt idx="5">
                  <c:v>Педагогическое образование (прикладной бакалавриат)</c:v>
                </c:pt>
                <c:pt idx="6">
                  <c:v>Психолого-педагогическое образование (приклдной бакалавриат)</c:v>
                </c:pt>
                <c:pt idx="7">
                  <c:v>Психолого-педагогическое образование</c:v>
                </c:pt>
                <c:pt idx="8">
                  <c:v>Специальное (дефектологическое) образование</c:v>
                </c:pt>
                <c:pt idx="9">
                  <c:v>Профессиональное обучение</c:v>
                </c:pt>
                <c:pt idx="10">
                  <c:v>Профессиональное обучение (внебюджет)</c:v>
                </c:pt>
                <c:pt idx="11">
                  <c:v>Музеология и охрана объектов культурного и природного наследия</c:v>
                </c:pt>
                <c:pt idx="12">
                  <c:v>Музеология и охрана объектов культурного и природного наследия (внебюджет)</c:v>
                </c:pt>
                <c:pt idx="13">
                  <c:v>Юриспруденция (внебюджет)</c:v>
                </c:pt>
                <c:pt idx="14">
                  <c:v>Перевод и переводоведение</c:v>
                </c:pt>
                <c:pt idx="15">
                  <c:v>Управление персоналом (бюджет)</c:v>
                </c:pt>
                <c:pt idx="16">
                  <c:v>Управление персоналом (внебюджет)</c:v>
                </c:pt>
                <c:pt idx="17">
                  <c:v>Сервис (внебюджет)</c:v>
                </c:pt>
                <c:pt idx="18">
                  <c:v>Сервис (бюджет)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55</c:v>
                </c:pt>
                <c:pt idx="1">
                  <c:v>64</c:v>
                </c:pt>
                <c:pt idx="2">
                  <c:v>61</c:v>
                </c:pt>
                <c:pt idx="7">
                  <c:v>59</c:v>
                </c:pt>
                <c:pt idx="8">
                  <c:v>55</c:v>
                </c:pt>
                <c:pt idx="9">
                  <c:v>58</c:v>
                </c:pt>
                <c:pt idx="11">
                  <c:v>56</c:v>
                </c:pt>
                <c:pt idx="13">
                  <c:v>58</c:v>
                </c:pt>
                <c:pt idx="14">
                  <c:v>52</c:v>
                </c:pt>
                <c:pt idx="15">
                  <c:v>73</c:v>
                </c:pt>
                <c:pt idx="16">
                  <c:v>50</c:v>
                </c:pt>
                <c:pt idx="17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Педагогическое образование (с двумя профилями подготовки) прикладной бакалавриат</c:v>
                </c:pt>
                <c:pt idx="5">
                  <c:v>Педагогическое образование (прикладной бакалавриат)</c:v>
                </c:pt>
                <c:pt idx="6">
                  <c:v>Психолого-педагогическое образование (приклдной бакалавриат)</c:v>
                </c:pt>
                <c:pt idx="7">
                  <c:v>Психолого-педагогическое образование</c:v>
                </c:pt>
                <c:pt idx="8">
                  <c:v>Специальное (дефектологическое) образование</c:v>
                </c:pt>
                <c:pt idx="9">
                  <c:v>Профессиональное обучение</c:v>
                </c:pt>
                <c:pt idx="10">
                  <c:v>Профессиональное обучение (внебюджет)</c:v>
                </c:pt>
                <c:pt idx="11">
                  <c:v>Музеология и охрана объектов культурного и природного наследия</c:v>
                </c:pt>
                <c:pt idx="12">
                  <c:v>Музеология и охрана объектов культурного и природного наследия (внебюджет)</c:v>
                </c:pt>
                <c:pt idx="13">
                  <c:v>Юриспруденция (внебюджет)</c:v>
                </c:pt>
                <c:pt idx="14">
                  <c:v>Перевод и переводоведение</c:v>
                </c:pt>
                <c:pt idx="15">
                  <c:v>Управление персоналом (бюджет)</c:v>
                </c:pt>
                <c:pt idx="16">
                  <c:v>Управление персоналом (внебюджет)</c:v>
                </c:pt>
                <c:pt idx="17">
                  <c:v>Сервис (внебюджет)</c:v>
                </c:pt>
                <c:pt idx="18">
                  <c:v>Сервис (бюджет)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58.52</c:v>
                </c:pt>
                <c:pt idx="1">
                  <c:v>65.099999999999994</c:v>
                </c:pt>
                <c:pt idx="2">
                  <c:v>65.95</c:v>
                </c:pt>
                <c:pt idx="7">
                  <c:v>62.02</c:v>
                </c:pt>
                <c:pt idx="8">
                  <c:v>65.569999999999993</c:v>
                </c:pt>
                <c:pt idx="9">
                  <c:v>66</c:v>
                </c:pt>
                <c:pt idx="11">
                  <c:v>64.790000000000006</c:v>
                </c:pt>
                <c:pt idx="13">
                  <c:v>58.82</c:v>
                </c:pt>
                <c:pt idx="14">
                  <c:v>62.24</c:v>
                </c:pt>
                <c:pt idx="16">
                  <c:v>57</c:v>
                </c:pt>
                <c:pt idx="17">
                  <c:v>48.03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Лист1!$A$2:$A$20</c:f>
              <c:strCache>
                <c:ptCount val="19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Педагогическое образование (с двумя профилями подготовки) прикладной бакалавриат</c:v>
                </c:pt>
                <c:pt idx="5">
                  <c:v>Педагогическое образование (прикладной бакалавриат)</c:v>
                </c:pt>
                <c:pt idx="6">
                  <c:v>Психолого-педагогическое образование (приклдной бакалавриат)</c:v>
                </c:pt>
                <c:pt idx="7">
                  <c:v>Психолого-педагогическое образование</c:v>
                </c:pt>
                <c:pt idx="8">
                  <c:v>Специальное (дефектологическое) образование</c:v>
                </c:pt>
                <c:pt idx="9">
                  <c:v>Профессиональное обучение</c:v>
                </c:pt>
                <c:pt idx="10">
                  <c:v>Профессиональное обучение (внебюджет)</c:v>
                </c:pt>
                <c:pt idx="11">
                  <c:v>Музеология и охрана объектов культурного и природного наследия</c:v>
                </c:pt>
                <c:pt idx="12">
                  <c:v>Музеология и охрана объектов культурного и природного наследия (внебюджет)</c:v>
                </c:pt>
                <c:pt idx="13">
                  <c:v>Юриспруденция (внебюджет)</c:v>
                </c:pt>
                <c:pt idx="14">
                  <c:v>Перевод и переводоведение</c:v>
                </c:pt>
                <c:pt idx="15">
                  <c:v>Управление персоналом (бюджет)</c:v>
                </c:pt>
                <c:pt idx="16">
                  <c:v>Управление персоналом (внебюджет)</c:v>
                </c:pt>
                <c:pt idx="17">
                  <c:v>Сервис (внебюджет)</c:v>
                </c:pt>
                <c:pt idx="18">
                  <c:v>Сервис (бюджет)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60.1</c:v>
                </c:pt>
                <c:pt idx="1">
                  <c:v>64.42</c:v>
                </c:pt>
                <c:pt idx="2">
                  <c:v>64.88</c:v>
                </c:pt>
                <c:pt idx="4">
                  <c:v>53.63</c:v>
                </c:pt>
                <c:pt idx="5">
                  <c:v>59.49</c:v>
                </c:pt>
                <c:pt idx="7">
                  <c:v>56.18</c:v>
                </c:pt>
                <c:pt idx="8">
                  <c:v>60.61</c:v>
                </c:pt>
                <c:pt idx="9">
                  <c:v>63.07</c:v>
                </c:pt>
                <c:pt idx="11">
                  <c:v>65.2</c:v>
                </c:pt>
                <c:pt idx="13">
                  <c:v>61.02</c:v>
                </c:pt>
                <c:pt idx="14">
                  <c:v>61.22</c:v>
                </c:pt>
                <c:pt idx="16">
                  <c:v>56.61</c:v>
                </c:pt>
                <c:pt idx="17">
                  <c:v>53.9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Лист1!$A$2:$A$20</c:f>
              <c:strCache>
                <c:ptCount val="19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Педагогическое образование (с двумя профилями подготовки) прикладной бакалавриат</c:v>
                </c:pt>
                <c:pt idx="5">
                  <c:v>Педагогическое образование (прикладной бакалавриат)</c:v>
                </c:pt>
                <c:pt idx="6">
                  <c:v>Психолого-педагогическое образование (приклдной бакалавриат)</c:v>
                </c:pt>
                <c:pt idx="7">
                  <c:v>Психолого-педагогическое образование</c:v>
                </c:pt>
                <c:pt idx="8">
                  <c:v>Специальное (дефектологическое) образование</c:v>
                </c:pt>
                <c:pt idx="9">
                  <c:v>Профессиональное обучение</c:v>
                </c:pt>
                <c:pt idx="10">
                  <c:v>Профессиональное обучение (внебюджет)</c:v>
                </c:pt>
                <c:pt idx="11">
                  <c:v>Музеология и охрана объектов культурного и природного наследия</c:v>
                </c:pt>
                <c:pt idx="12">
                  <c:v>Музеология и охрана объектов культурного и природного наследия (внебюджет)</c:v>
                </c:pt>
                <c:pt idx="13">
                  <c:v>Юриспруденция (внебюджет)</c:v>
                </c:pt>
                <c:pt idx="14">
                  <c:v>Перевод и переводоведение</c:v>
                </c:pt>
                <c:pt idx="15">
                  <c:v>Управление персоналом (бюджет)</c:v>
                </c:pt>
                <c:pt idx="16">
                  <c:v>Управление персоналом (внебюджет)</c:v>
                </c:pt>
                <c:pt idx="17">
                  <c:v>Сервис (внебюджет)</c:v>
                </c:pt>
                <c:pt idx="18">
                  <c:v>Сервис (бюджет)</c:v>
                </c:pt>
              </c:strCache>
            </c:strRef>
          </c:cat>
          <c:val>
            <c:numRef>
              <c:f>Лист1!$E$2:$E$20</c:f>
              <c:numCache>
                <c:formatCode>General</c:formatCode>
                <c:ptCount val="19"/>
                <c:pt idx="0">
                  <c:v>65.760000000000005</c:v>
                </c:pt>
                <c:pt idx="1">
                  <c:v>69.98</c:v>
                </c:pt>
                <c:pt idx="2">
                  <c:v>71.12</c:v>
                </c:pt>
                <c:pt idx="3">
                  <c:v>54.6</c:v>
                </c:pt>
                <c:pt idx="4">
                  <c:v>62.06</c:v>
                </c:pt>
                <c:pt idx="5">
                  <c:v>58.56</c:v>
                </c:pt>
                <c:pt idx="6">
                  <c:v>51.37</c:v>
                </c:pt>
                <c:pt idx="7">
                  <c:v>63.28</c:v>
                </c:pt>
                <c:pt idx="8">
                  <c:v>53.78</c:v>
                </c:pt>
                <c:pt idx="9">
                  <c:v>66.22</c:v>
                </c:pt>
                <c:pt idx="10">
                  <c:v>58.93</c:v>
                </c:pt>
                <c:pt idx="11">
                  <c:v>69.75</c:v>
                </c:pt>
                <c:pt idx="12">
                  <c:v>60.67</c:v>
                </c:pt>
                <c:pt idx="13">
                  <c:v>64.59</c:v>
                </c:pt>
                <c:pt idx="14">
                  <c:v>66.73</c:v>
                </c:pt>
                <c:pt idx="15">
                  <c:v>73.09</c:v>
                </c:pt>
                <c:pt idx="16">
                  <c:v>59.11</c:v>
                </c:pt>
                <c:pt idx="17">
                  <c:v>54.33</c:v>
                </c:pt>
                <c:pt idx="18">
                  <c:v>66.959999999999994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272320"/>
        <c:axId val="170272712"/>
      </c:barChart>
      <c:catAx>
        <c:axId val="1702723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170272712"/>
        <c:crosses val="autoZero"/>
        <c:auto val="1"/>
        <c:lblAlgn val="ctr"/>
        <c:lblOffset val="100"/>
        <c:noMultiLvlLbl val="0"/>
      </c:catAx>
      <c:valAx>
        <c:axId val="1702727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02723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2525879277889572E-3"/>
          <c:y val="0.93637920461593138"/>
          <c:w val="0.39527023835227992"/>
          <c:h val="6.140829808436060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66862174193004"/>
          <c:y val="3.5604935208479863E-2"/>
          <c:w val="0.55692418600744698"/>
          <c:h val="0.864977569942145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История/Обществознание</c:v>
                </c:pt>
                <c:pt idx="1">
                  <c:v>Русский язык/Литература</c:v>
                </c:pt>
                <c:pt idx="2">
                  <c:v>Биология/Химия</c:v>
                </c:pt>
                <c:pt idx="3">
                  <c:v>География/Экология</c:v>
                </c:pt>
                <c:pt idx="4">
                  <c:v>Математика/Информатика</c:v>
                </c:pt>
                <c:pt idx="5">
                  <c:v>Математика/Иностранный язык </c:v>
                </c:pt>
                <c:pt idx="6">
                  <c:v>Физика/Математика</c:v>
                </c:pt>
                <c:pt idx="7">
                  <c:v>Технология/Информатика</c:v>
                </c:pt>
                <c:pt idx="8">
                  <c:v>Иностранные (английский/немецкий) языки </c:v>
                </c:pt>
                <c:pt idx="9">
                  <c:v>Иностранные (немецкий/английский) языки </c:v>
                </c:pt>
                <c:pt idx="10">
                  <c:v>Иностранные (французский/английский) языки </c:v>
                </c:pt>
                <c:pt idx="11">
                  <c:v>Дошкольное образование/Начальное образование</c:v>
                </c:pt>
                <c:pt idx="12">
                  <c:v>Начальное образование/Информатика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71.989999999999995</c:v>
                </c:pt>
                <c:pt idx="1">
                  <c:v>68.89</c:v>
                </c:pt>
                <c:pt idx="2">
                  <c:v>61.11</c:v>
                </c:pt>
                <c:pt idx="3">
                  <c:v>54.7</c:v>
                </c:pt>
                <c:pt idx="4">
                  <c:v>65.959999999999994</c:v>
                </c:pt>
                <c:pt idx="5">
                  <c:v>68.2</c:v>
                </c:pt>
                <c:pt idx="6">
                  <c:v>63.11</c:v>
                </c:pt>
                <c:pt idx="7">
                  <c:v>63.64</c:v>
                </c:pt>
                <c:pt idx="8">
                  <c:v>83.96</c:v>
                </c:pt>
                <c:pt idx="9">
                  <c:v>75.22</c:v>
                </c:pt>
                <c:pt idx="10">
                  <c:v>72.42</c:v>
                </c:pt>
                <c:pt idx="11">
                  <c:v>60.49</c:v>
                </c:pt>
                <c:pt idx="12">
                  <c:v>59.54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История/Обществознание</c:v>
                </c:pt>
                <c:pt idx="1">
                  <c:v>Русский язык/Литература</c:v>
                </c:pt>
                <c:pt idx="2">
                  <c:v>Биология/Химия</c:v>
                </c:pt>
                <c:pt idx="3">
                  <c:v>География/Экология</c:v>
                </c:pt>
                <c:pt idx="4">
                  <c:v>Математика/Информатика</c:v>
                </c:pt>
                <c:pt idx="5">
                  <c:v>Математика/Иностранный язык </c:v>
                </c:pt>
                <c:pt idx="6">
                  <c:v>Физика/Математика</c:v>
                </c:pt>
                <c:pt idx="7">
                  <c:v>Технология/Информатика</c:v>
                </c:pt>
                <c:pt idx="8">
                  <c:v>Иностранные (английский/немецкий) языки </c:v>
                </c:pt>
                <c:pt idx="9">
                  <c:v>Иностранные (немецкий/английский) языки </c:v>
                </c:pt>
                <c:pt idx="10">
                  <c:v>Иностранные (французский/английский) языки </c:v>
                </c:pt>
                <c:pt idx="11">
                  <c:v>Дошкольное образование/Начальное образование</c:v>
                </c:pt>
                <c:pt idx="12">
                  <c:v>Начальное образование/Информатика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70.489999999999995</c:v>
                </c:pt>
                <c:pt idx="1">
                  <c:v>68.040000000000006</c:v>
                </c:pt>
                <c:pt idx="2">
                  <c:v>61.23</c:v>
                </c:pt>
                <c:pt idx="3">
                  <c:v>61.65</c:v>
                </c:pt>
                <c:pt idx="4">
                  <c:v>63.72</c:v>
                </c:pt>
                <c:pt idx="5">
                  <c:v>69.67</c:v>
                </c:pt>
                <c:pt idx="6">
                  <c:v>58.36</c:v>
                </c:pt>
                <c:pt idx="7">
                  <c:v>54.67</c:v>
                </c:pt>
                <c:pt idx="8">
                  <c:v>78.91</c:v>
                </c:pt>
                <c:pt idx="9">
                  <c:v>71.47</c:v>
                </c:pt>
                <c:pt idx="10">
                  <c:v>69.77</c:v>
                </c:pt>
                <c:pt idx="11">
                  <c:v>58.38</c:v>
                </c:pt>
                <c:pt idx="12">
                  <c:v>58.63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Лист1!$A$2:$A$14</c:f>
              <c:strCache>
                <c:ptCount val="13"/>
                <c:pt idx="0">
                  <c:v>История/Обществознание</c:v>
                </c:pt>
                <c:pt idx="1">
                  <c:v>Русский язык/Литература</c:v>
                </c:pt>
                <c:pt idx="2">
                  <c:v>Биология/Химия</c:v>
                </c:pt>
                <c:pt idx="3">
                  <c:v>География/Экология</c:v>
                </c:pt>
                <c:pt idx="4">
                  <c:v>Математика/Информатика</c:v>
                </c:pt>
                <c:pt idx="5">
                  <c:v>Математика/Иностранный язык </c:v>
                </c:pt>
                <c:pt idx="6">
                  <c:v>Физика/Математика</c:v>
                </c:pt>
                <c:pt idx="7">
                  <c:v>Технология/Информатика</c:v>
                </c:pt>
                <c:pt idx="8">
                  <c:v>Иностранные (английский/немецкий) языки </c:v>
                </c:pt>
                <c:pt idx="9">
                  <c:v>Иностранные (немецкий/английский) языки </c:v>
                </c:pt>
                <c:pt idx="10">
                  <c:v>Иностранные (французский/английский) языки </c:v>
                </c:pt>
                <c:pt idx="11">
                  <c:v>Дошкольное образование/Начальное образование</c:v>
                </c:pt>
                <c:pt idx="12">
                  <c:v>Начальное образование/Информатика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74.2</c:v>
                </c:pt>
                <c:pt idx="1">
                  <c:v>76.39</c:v>
                </c:pt>
                <c:pt idx="2">
                  <c:v>68.72</c:v>
                </c:pt>
                <c:pt idx="3">
                  <c:v>63.55</c:v>
                </c:pt>
                <c:pt idx="4">
                  <c:v>69.459999999999994</c:v>
                </c:pt>
                <c:pt idx="5">
                  <c:v>71.36</c:v>
                </c:pt>
                <c:pt idx="6">
                  <c:v>63.62</c:v>
                </c:pt>
                <c:pt idx="7">
                  <c:v>57.62</c:v>
                </c:pt>
                <c:pt idx="8">
                  <c:v>82.88</c:v>
                </c:pt>
                <c:pt idx="9">
                  <c:v>76.67</c:v>
                </c:pt>
                <c:pt idx="10">
                  <c:v>75.02</c:v>
                </c:pt>
                <c:pt idx="11">
                  <c:v>64.540000000000006</c:v>
                </c:pt>
                <c:pt idx="12">
                  <c:v>62.81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273888"/>
        <c:axId val="170274280"/>
      </c:barChart>
      <c:catAx>
        <c:axId val="1702738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chemeClr val="bg1"/>
                </a:solidFill>
              </a:defRPr>
            </a:pPr>
            <a:endParaRPr lang="ru-RU"/>
          </a:p>
        </c:txPr>
        <c:crossAx val="170274280"/>
        <c:crosses val="autoZero"/>
        <c:auto val="1"/>
        <c:lblAlgn val="ctr"/>
        <c:lblOffset val="100"/>
        <c:noMultiLvlLbl val="0"/>
      </c:catAx>
      <c:valAx>
        <c:axId val="1702742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0273888"/>
        <c:crosses val="autoZero"/>
        <c:crossBetween val="between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1952494212476843"/>
          <c:y val="0.93637920461593138"/>
          <c:w val="0.19367111874651691"/>
          <c:h val="6.1408298084360609E-2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137150601746051"/>
          <c:y val="3.560493520847989E-2"/>
          <c:w val="0.64946572151012827"/>
          <c:h val="0.86497756994214547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Лист1!$A$2:$A$23</c:f>
              <c:strCache>
                <c:ptCount val="22"/>
                <c:pt idx="0">
                  <c:v>Республика Татарстан</c:v>
                </c:pt>
                <c:pt idx="1">
                  <c:v>Самарская область</c:v>
                </c:pt>
                <c:pt idx="2">
                  <c:v>Саратовская область</c:v>
                </c:pt>
                <c:pt idx="3">
                  <c:v>Астраханская область</c:v>
                </c:pt>
                <c:pt idx="4">
                  <c:v>Костромская область</c:v>
                </c:pt>
                <c:pt idx="5">
                  <c:v>Орловская область</c:v>
                </c:pt>
                <c:pt idx="6">
                  <c:v>Вологодская область</c:v>
                </c:pt>
                <c:pt idx="7">
                  <c:v>Калужская область</c:v>
                </c:pt>
                <c:pt idx="8">
                  <c:v>Тюменская область</c:v>
                </c:pt>
                <c:pt idx="9">
                  <c:v>Московская область</c:v>
                </c:pt>
                <c:pt idx="10">
                  <c:v>Оренбургская область</c:v>
                </c:pt>
                <c:pt idx="11">
                  <c:v>Пензенская область</c:v>
                </c:pt>
                <c:pt idx="12">
                  <c:v>Чувашия</c:v>
                </c:pt>
                <c:pt idx="13">
                  <c:v>Красноярский край</c:v>
                </c:pt>
                <c:pt idx="14">
                  <c:v>Приморский край</c:v>
                </c:pt>
                <c:pt idx="15">
                  <c:v>Республика Коми</c:v>
                </c:pt>
                <c:pt idx="16">
                  <c:v>УКРАИНА</c:v>
                </c:pt>
                <c:pt idx="17">
                  <c:v>ТУРКМЕНИСТАН</c:v>
                </c:pt>
                <c:pt idx="18">
                  <c:v>Челябинская область</c:v>
                </c:pt>
                <c:pt idx="19">
                  <c:v>Мордовия</c:v>
                </c:pt>
                <c:pt idx="20">
                  <c:v>Волгоградская область</c:v>
                </c:pt>
                <c:pt idx="21">
                  <c:v>ЯНАО</c:v>
                </c:pt>
              </c:strCache>
            </c:strRef>
          </c:cat>
          <c:val>
            <c:numRef>
              <c:f>Лист1!$C$2:$C$23</c:f>
              <c:numCache>
                <c:formatCode>General</c:formatCode>
                <c:ptCount val="22"/>
                <c:pt idx="0">
                  <c:v>31</c:v>
                </c:pt>
                <c:pt idx="1">
                  <c:v>19</c:v>
                </c:pt>
                <c:pt idx="11">
                  <c:v>1</c:v>
                </c:pt>
                <c:pt idx="12">
                  <c:v>4</c:v>
                </c:pt>
                <c:pt idx="15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Лист1!$A$2:$A$23</c:f>
              <c:strCache>
                <c:ptCount val="22"/>
                <c:pt idx="0">
                  <c:v>Республика Татарстан</c:v>
                </c:pt>
                <c:pt idx="1">
                  <c:v>Самарская область</c:v>
                </c:pt>
                <c:pt idx="2">
                  <c:v>Саратовская область</c:v>
                </c:pt>
                <c:pt idx="3">
                  <c:v>Астраханская область</c:v>
                </c:pt>
                <c:pt idx="4">
                  <c:v>Костромская область</c:v>
                </c:pt>
                <c:pt idx="5">
                  <c:v>Орловская область</c:v>
                </c:pt>
                <c:pt idx="6">
                  <c:v>Вологодская область</c:v>
                </c:pt>
                <c:pt idx="7">
                  <c:v>Калужская область</c:v>
                </c:pt>
                <c:pt idx="8">
                  <c:v>Тюменская область</c:v>
                </c:pt>
                <c:pt idx="9">
                  <c:v>Московская область</c:v>
                </c:pt>
                <c:pt idx="10">
                  <c:v>Оренбургская область</c:v>
                </c:pt>
                <c:pt idx="11">
                  <c:v>Пензенская область</c:v>
                </c:pt>
                <c:pt idx="12">
                  <c:v>Чувашия</c:v>
                </c:pt>
                <c:pt idx="13">
                  <c:v>Красноярский край</c:v>
                </c:pt>
                <c:pt idx="14">
                  <c:v>Приморский край</c:v>
                </c:pt>
                <c:pt idx="15">
                  <c:v>Республика Коми</c:v>
                </c:pt>
                <c:pt idx="16">
                  <c:v>УКРАИНА</c:v>
                </c:pt>
                <c:pt idx="17">
                  <c:v>ТУРКМЕНИСТАН</c:v>
                </c:pt>
                <c:pt idx="18">
                  <c:v>Челябинская область</c:v>
                </c:pt>
                <c:pt idx="19">
                  <c:v>Мордовия</c:v>
                </c:pt>
                <c:pt idx="20">
                  <c:v>Волгоградская область</c:v>
                </c:pt>
                <c:pt idx="21">
                  <c:v>ЯНАО</c:v>
                </c:pt>
              </c:strCache>
            </c:strRef>
          </c:cat>
          <c:val>
            <c:numRef>
              <c:f>Лист1!$D$2:$D$23</c:f>
              <c:numCache>
                <c:formatCode>General</c:formatCode>
                <c:ptCount val="22"/>
                <c:pt idx="0">
                  <c:v>32</c:v>
                </c:pt>
                <c:pt idx="1">
                  <c:v>19</c:v>
                </c:pt>
                <c:pt idx="2">
                  <c:v>2</c:v>
                </c:pt>
                <c:pt idx="3">
                  <c:v>1</c:v>
                </c:pt>
                <c:pt idx="9">
                  <c:v>1</c:v>
                </c:pt>
                <c:pt idx="12">
                  <c:v>3</c:v>
                </c:pt>
                <c:pt idx="16">
                  <c:v>6</c:v>
                </c:pt>
                <c:pt idx="19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Лист1!$A$2:$A$23</c:f>
              <c:strCache>
                <c:ptCount val="22"/>
                <c:pt idx="0">
                  <c:v>Республика Татарстан</c:v>
                </c:pt>
                <c:pt idx="1">
                  <c:v>Самарская область</c:v>
                </c:pt>
                <c:pt idx="2">
                  <c:v>Саратовская область</c:v>
                </c:pt>
                <c:pt idx="3">
                  <c:v>Астраханская область</c:v>
                </c:pt>
                <c:pt idx="4">
                  <c:v>Костромская область</c:v>
                </c:pt>
                <c:pt idx="5">
                  <c:v>Орловская область</c:v>
                </c:pt>
                <c:pt idx="6">
                  <c:v>Вологодская область</c:v>
                </c:pt>
                <c:pt idx="7">
                  <c:v>Калужская область</c:v>
                </c:pt>
                <c:pt idx="8">
                  <c:v>Тюменская область</c:v>
                </c:pt>
                <c:pt idx="9">
                  <c:v>Московская область</c:v>
                </c:pt>
                <c:pt idx="10">
                  <c:v>Оренбургская область</c:v>
                </c:pt>
                <c:pt idx="11">
                  <c:v>Пензенская область</c:v>
                </c:pt>
                <c:pt idx="12">
                  <c:v>Чувашия</c:v>
                </c:pt>
                <c:pt idx="13">
                  <c:v>Красноярский край</c:v>
                </c:pt>
                <c:pt idx="14">
                  <c:v>Приморский край</c:v>
                </c:pt>
                <c:pt idx="15">
                  <c:v>Республика Коми</c:v>
                </c:pt>
                <c:pt idx="16">
                  <c:v>УКРАИНА</c:v>
                </c:pt>
                <c:pt idx="17">
                  <c:v>ТУРКМЕНИСТАН</c:v>
                </c:pt>
                <c:pt idx="18">
                  <c:v>Челябинская область</c:v>
                </c:pt>
                <c:pt idx="19">
                  <c:v>Мордовия</c:v>
                </c:pt>
                <c:pt idx="20">
                  <c:v>Волгоградская область</c:v>
                </c:pt>
                <c:pt idx="21">
                  <c:v>ЯНАО</c:v>
                </c:pt>
              </c:strCache>
            </c:strRef>
          </c:cat>
          <c:val>
            <c:numRef>
              <c:f>Лист1!$E$2:$E$23</c:f>
              <c:numCache>
                <c:formatCode>General</c:formatCode>
                <c:ptCount val="22"/>
                <c:pt idx="0">
                  <c:v>44</c:v>
                </c:pt>
                <c:pt idx="1">
                  <c:v>30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4</c:v>
                </c:pt>
                <c:pt idx="17">
                  <c:v>5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170896776"/>
        <c:axId val="170897168"/>
      </c:barChar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Лист1!$A$2:$A$23</c:f>
              <c:strCache>
                <c:ptCount val="22"/>
                <c:pt idx="0">
                  <c:v>Республика Татарстан</c:v>
                </c:pt>
                <c:pt idx="1">
                  <c:v>Самарская область</c:v>
                </c:pt>
                <c:pt idx="2">
                  <c:v>Саратовская область</c:v>
                </c:pt>
                <c:pt idx="3">
                  <c:v>Астраханская область</c:v>
                </c:pt>
                <c:pt idx="4">
                  <c:v>Костромская область</c:v>
                </c:pt>
                <c:pt idx="5">
                  <c:v>Орловская область</c:v>
                </c:pt>
                <c:pt idx="6">
                  <c:v>Вологодская область</c:v>
                </c:pt>
                <c:pt idx="7">
                  <c:v>Калужская область</c:v>
                </c:pt>
                <c:pt idx="8">
                  <c:v>Тюменская область</c:v>
                </c:pt>
                <c:pt idx="9">
                  <c:v>Московская область</c:v>
                </c:pt>
                <c:pt idx="10">
                  <c:v>Оренбургская область</c:v>
                </c:pt>
                <c:pt idx="11">
                  <c:v>Пензенская область</c:v>
                </c:pt>
                <c:pt idx="12">
                  <c:v>Чувашия</c:v>
                </c:pt>
                <c:pt idx="13">
                  <c:v>Красноярский край</c:v>
                </c:pt>
                <c:pt idx="14">
                  <c:v>Приморский край</c:v>
                </c:pt>
                <c:pt idx="15">
                  <c:v>Республика Коми</c:v>
                </c:pt>
                <c:pt idx="16">
                  <c:v>УКРАИНА</c:v>
                </c:pt>
                <c:pt idx="17">
                  <c:v>ТУРКМЕНИСТАН</c:v>
                </c:pt>
                <c:pt idx="18">
                  <c:v>Челябинская область</c:v>
                </c:pt>
                <c:pt idx="19">
                  <c:v>Мордовия</c:v>
                </c:pt>
                <c:pt idx="20">
                  <c:v>Волгоградская область</c:v>
                </c:pt>
                <c:pt idx="21">
                  <c:v>ЯНАО</c:v>
                </c:pt>
              </c:strCache>
            </c:strRef>
          </c:cat>
          <c:val>
            <c:numRef>
              <c:f>Лист1!$B$2:$B$23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896776"/>
        <c:axId val="170897168"/>
      </c:barChart>
      <c:catAx>
        <c:axId val="1708967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70897168"/>
        <c:crosses val="autoZero"/>
        <c:auto val="1"/>
        <c:lblAlgn val="ctr"/>
        <c:lblOffset val="100"/>
        <c:noMultiLvlLbl val="0"/>
      </c:catAx>
      <c:valAx>
        <c:axId val="170897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0896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161469918558307"/>
          <c:y val="3.3392507473711357E-2"/>
          <c:w val="0.51625377419337737"/>
          <c:h val="0.867190058744416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Педагогическое образование (с двумя профилями подготовки) прикладной бакалавриат</c:v>
                </c:pt>
                <c:pt idx="5">
                  <c:v>Педагогическое образование (прикладной бакалавриат)</c:v>
                </c:pt>
                <c:pt idx="6">
                  <c:v>Психолого-педагогическое образование (приклдной бакалавриат)</c:v>
                </c:pt>
                <c:pt idx="7">
                  <c:v>Психолого-педагогическое образование</c:v>
                </c:pt>
                <c:pt idx="8">
                  <c:v>Специальное (дефектологическое) образование</c:v>
                </c:pt>
                <c:pt idx="9">
                  <c:v>Профессиональное обучение</c:v>
                </c:pt>
                <c:pt idx="10">
                  <c:v>Профессиональное обучение (внебюджет)</c:v>
                </c:pt>
                <c:pt idx="11">
                  <c:v>Музеология и охрана объектов культурного и природного наследия</c:v>
                </c:pt>
                <c:pt idx="12">
                  <c:v>Музеология и охрана объектов культурного и природного наследия (внебюджет)</c:v>
                </c:pt>
                <c:pt idx="13">
                  <c:v>Юриспруденция (внебюджет)</c:v>
                </c:pt>
                <c:pt idx="14">
                  <c:v>Перевод и переводоведение</c:v>
                </c:pt>
                <c:pt idx="15">
                  <c:v>Управление персоналом (бюджет)</c:v>
                </c:pt>
                <c:pt idx="16">
                  <c:v>Управление персоналом (внебюджет)</c:v>
                </c:pt>
                <c:pt idx="17">
                  <c:v>Сервис (внебюджет)</c:v>
                </c:pt>
                <c:pt idx="18">
                  <c:v>Сервис (бюджет)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55</c:v>
                </c:pt>
                <c:pt idx="1">
                  <c:v>64</c:v>
                </c:pt>
                <c:pt idx="2">
                  <c:v>61</c:v>
                </c:pt>
                <c:pt idx="7">
                  <c:v>59</c:v>
                </c:pt>
                <c:pt idx="8">
                  <c:v>55</c:v>
                </c:pt>
                <c:pt idx="9">
                  <c:v>58</c:v>
                </c:pt>
                <c:pt idx="11">
                  <c:v>56</c:v>
                </c:pt>
                <c:pt idx="13">
                  <c:v>58</c:v>
                </c:pt>
                <c:pt idx="14">
                  <c:v>52</c:v>
                </c:pt>
                <c:pt idx="15">
                  <c:v>73</c:v>
                </c:pt>
                <c:pt idx="16">
                  <c:v>50</c:v>
                </c:pt>
                <c:pt idx="17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Лист1!$A$2:$A$20</c:f>
              <c:strCache>
                <c:ptCount val="19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Педагогическое образование (с двумя профилями подготовки) прикладной бакалавриат</c:v>
                </c:pt>
                <c:pt idx="5">
                  <c:v>Педагогическое образование (прикладной бакалавриат)</c:v>
                </c:pt>
                <c:pt idx="6">
                  <c:v>Психолого-педагогическое образование (приклдной бакалавриат)</c:v>
                </c:pt>
                <c:pt idx="7">
                  <c:v>Психолого-педагогическое образование</c:v>
                </c:pt>
                <c:pt idx="8">
                  <c:v>Специальное (дефектологическое) образование</c:v>
                </c:pt>
                <c:pt idx="9">
                  <c:v>Профессиональное обучение</c:v>
                </c:pt>
                <c:pt idx="10">
                  <c:v>Профессиональное обучение (внебюджет)</c:v>
                </c:pt>
                <c:pt idx="11">
                  <c:v>Музеология и охрана объектов культурного и природного наследия</c:v>
                </c:pt>
                <c:pt idx="12">
                  <c:v>Музеология и охрана объектов культурного и природного наследия (внебюджет)</c:v>
                </c:pt>
                <c:pt idx="13">
                  <c:v>Юриспруденция (внебюджет)</c:v>
                </c:pt>
                <c:pt idx="14">
                  <c:v>Перевод и переводоведение</c:v>
                </c:pt>
                <c:pt idx="15">
                  <c:v>Управление персоналом (бюджет)</c:v>
                </c:pt>
                <c:pt idx="16">
                  <c:v>Управление персоналом (внебюджет)</c:v>
                </c:pt>
                <c:pt idx="17">
                  <c:v>Сервис (внебюджет)</c:v>
                </c:pt>
                <c:pt idx="18">
                  <c:v>Сервис (бюджет)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58.52</c:v>
                </c:pt>
                <c:pt idx="1">
                  <c:v>65.099999999999994</c:v>
                </c:pt>
                <c:pt idx="2">
                  <c:v>65.95</c:v>
                </c:pt>
                <c:pt idx="7">
                  <c:v>62.02</c:v>
                </c:pt>
                <c:pt idx="8">
                  <c:v>65.569999999999993</c:v>
                </c:pt>
                <c:pt idx="9">
                  <c:v>66</c:v>
                </c:pt>
                <c:pt idx="11">
                  <c:v>64.790000000000006</c:v>
                </c:pt>
                <c:pt idx="13">
                  <c:v>58.82</c:v>
                </c:pt>
                <c:pt idx="14">
                  <c:v>62.24</c:v>
                </c:pt>
                <c:pt idx="16">
                  <c:v>57</c:v>
                </c:pt>
                <c:pt idx="17">
                  <c:v>48.03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Лист1!$A$2:$A$20</c:f>
              <c:strCache>
                <c:ptCount val="19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Педагогическое образование (с двумя профилями подготовки) прикладной бакалавриат</c:v>
                </c:pt>
                <c:pt idx="5">
                  <c:v>Педагогическое образование (прикладной бакалавриат)</c:v>
                </c:pt>
                <c:pt idx="6">
                  <c:v>Психолого-педагогическое образование (приклдной бакалавриат)</c:v>
                </c:pt>
                <c:pt idx="7">
                  <c:v>Психолого-педагогическое образование</c:v>
                </c:pt>
                <c:pt idx="8">
                  <c:v>Специальное (дефектологическое) образование</c:v>
                </c:pt>
                <c:pt idx="9">
                  <c:v>Профессиональное обучение</c:v>
                </c:pt>
                <c:pt idx="10">
                  <c:v>Профессиональное обучение (внебюджет)</c:v>
                </c:pt>
                <c:pt idx="11">
                  <c:v>Музеология и охрана объектов культурного и природного наследия</c:v>
                </c:pt>
                <c:pt idx="12">
                  <c:v>Музеология и охрана объектов культурного и природного наследия (внебюджет)</c:v>
                </c:pt>
                <c:pt idx="13">
                  <c:v>Юриспруденция (внебюджет)</c:v>
                </c:pt>
                <c:pt idx="14">
                  <c:v>Перевод и переводоведение</c:v>
                </c:pt>
                <c:pt idx="15">
                  <c:v>Управление персоналом (бюджет)</c:v>
                </c:pt>
                <c:pt idx="16">
                  <c:v>Управление персоналом (внебюджет)</c:v>
                </c:pt>
                <c:pt idx="17">
                  <c:v>Сервис (внебюджет)</c:v>
                </c:pt>
                <c:pt idx="18">
                  <c:v>Сервис (бюджет)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60.1</c:v>
                </c:pt>
                <c:pt idx="1">
                  <c:v>64.42</c:v>
                </c:pt>
                <c:pt idx="2">
                  <c:v>64.88</c:v>
                </c:pt>
                <c:pt idx="4">
                  <c:v>53.63</c:v>
                </c:pt>
                <c:pt idx="5">
                  <c:v>59.49</c:v>
                </c:pt>
                <c:pt idx="7">
                  <c:v>56.18</c:v>
                </c:pt>
                <c:pt idx="8">
                  <c:v>60.61</c:v>
                </c:pt>
                <c:pt idx="9">
                  <c:v>63.07</c:v>
                </c:pt>
                <c:pt idx="11">
                  <c:v>65.2</c:v>
                </c:pt>
                <c:pt idx="13">
                  <c:v>61.02</c:v>
                </c:pt>
                <c:pt idx="14">
                  <c:v>61.22</c:v>
                </c:pt>
                <c:pt idx="16">
                  <c:v>56.61</c:v>
                </c:pt>
                <c:pt idx="17">
                  <c:v>53.9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Лист1!$A$2:$A$20</c:f>
              <c:strCache>
                <c:ptCount val="19"/>
                <c:pt idx="0">
                  <c:v>Биология</c:v>
                </c:pt>
                <c:pt idx="1">
                  <c:v>Социальная работа</c:v>
                </c:pt>
                <c:pt idx="2">
                  <c:v>Педагогическое образование (с двумя профилями подготовки)</c:v>
                </c:pt>
                <c:pt idx="3">
                  <c:v>Педагогическое образование (с двумя профилями подготовки) внебюджет</c:v>
                </c:pt>
                <c:pt idx="4">
                  <c:v>Педагогическое образование (с двумя профилями подготовки) прикладной бакалавриат</c:v>
                </c:pt>
                <c:pt idx="5">
                  <c:v>Педагогическое образование (прикладной бакалавриат)</c:v>
                </c:pt>
                <c:pt idx="6">
                  <c:v>Психолого-педагогическое образование (приклдной бакалавриат)</c:v>
                </c:pt>
                <c:pt idx="7">
                  <c:v>Психолого-педагогическое образование</c:v>
                </c:pt>
                <c:pt idx="8">
                  <c:v>Специальное (дефектологическое) образование</c:v>
                </c:pt>
                <c:pt idx="9">
                  <c:v>Профессиональное обучение</c:v>
                </c:pt>
                <c:pt idx="10">
                  <c:v>Профессиональное обучение (внебюджет)</c:v>
                </c:pt>
                <c:pt idx="11">
                  <c:v>Музеология и охрана объектов культурного и природного наследия</c:v>
                </c:pt>
                <c:pt idx="12">
                  <c:v>Музеология и охрана объектов культурного и природного наследия (внебюджет)</c:v>
                </c:pt>
                <c:pt idx="13">
                  <c:v>Юриспруденция (внебюджет)</c:v>
                </c:pt>
                <c:pt idx="14">
                  <c:v>Перевод и переводоведение</c:v>
                </c:pt>
                <c:pt idx="15">
                  <c:v>Управление персоналом (бюджет)</c:v>
                </c:pt>
                <c:pt idx="16">
                  <c:v>Управление персоналом (внебюджет)</c:v>
                </c:pt>
                <c:pt idx="17">
                  <c:v>Сервис (внебюджет)</c:v>
                </c:pt>
                <c:pt idx="18">
                  <c:v>Сервис (бюджет)</c:v>
                </c:pt>
              </c:strCache>
            </c:strRef>
          </c:cat>
          <c:val>
            <c:numRef>
              <c:f>Лист1!$E$2:$E$20</c:f>
              <c:numCache>
                <c:formatCode>General</c:formatCode>
                <c:ptCount val="19"/>
                <c:pt idx="0">
                  <c:v>65.760000000000005</c:v>
                </c:pt>
                <c:pt idx="1">
                  <c:v>69.98</c:v>
                </c:pt>
                <c:pt idx="2">
                  <c:v>71.12</c:v>
                </c:pt>
                <c:pt idx="3">
                  <c:v>54.6</c:v>
                </c:pt>
                <c:pt idx="4">
                  <c:v>62.06</c:v>
                </c:pt>
                <c:pt idx="5">
                  <c:v>58.56</c:v>
                </c:pt>
                <c:pt idx="6">
                  <c:v>51.37</c:v>
                </c:pt>
                <c:pt idx="7">
                  <c:v>63.28</c:v>
                </c:pt>
                <c:pt idx="8">
                  <c:v>53.78</c:v>
                </c:pt>
                <c:pt idx="9">
                  <c:v>66.22</c:v>
                </c:pt>
                <c:pt idx="10">
                  <c:v>58.93</c:v>
                </c:pt>
                <c:pt idx="11">
                  <c:v>69.75</c:v>
                </c:pt>
                <c:pt idx="12">
                  <c:v>60.67</c:v>
                </c:pt>
                <c:pt idx="13">
                  <c:v>64.59</c:v>
                </c:pt>
                <c:pt idx="14">
                  <c:v>66.73</c:v>
                </c:pt>
                <c:pt idx="15">
                  <c:v>73.09</c:v>
                </c:pt>
                <c:pt idx="16">
                  <c:v>59.11</c:v>
                </c:pt>
                <c:pt idx="17">
                  <c:v>54.33</c:v>
                </c:pt>
                <c:pt idx="18">
                  <c:v>66.959999999999994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7863160"/>
        <c:axId val="267863552"/>
      </c:barChart>
      <c:catAx>
        <c:axId val="2678631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267863552"/>
        <c:crosses val="autoZero"/>
        <c:auto val="1"/>
        <c:lblAlgn val="ctr"/>
        <c:lblOffset val="100"/>
        <c:noMultiLvlLbl val="0"/>
      </c:catAx>
      <c:valAx>
        <c:axId val="267863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67863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2525879277889572E-3"/>
          <c:y val="0.93637920461593138"/>
          <c:w val="0.39527023835227992"/>
          <c:h val="6.140829808436060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Предметы олимпиад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победителей и 
призеров олимпиад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Лист1!$A$2:$A$14</c:f>
              <c:strCache>
                <c:ptCount val="13"/>
                <c:pt idx="0">
                  <c:v>Русский язык и литература</c:v>
                </c:pt>
                <c:pt idx="1">
                  <c:v>Английский язык</c:v>
                </c:pt>
                <c:pt idx="2">
                  <c:v>Немецкий язык</c:v>
                </c:pt>
                <c:pt idx="3">
                  <c:v>Французский язык</c:v>
                </c:pt>
                <c:pt idx="4">
                  <c:v>Биология</c:v>
                </c:pt>
                <c:pt idx="5">
                  <c:v>Экология</c:v>
                </c:pt>
                <c:pt idx="6">
                  <c:v>Математика</c:v>
                </c:pt>
                <c:pt idx="7">
                  <c:v>Физика</c:v>
                </c:pt>
                <c:pt idx="8">
                  <c:v>Химия</c:v>
                </c:pt>
                <c:pt idx="9">
                  <c:v>Обществознание</c:v>
                </c:pt>
                <c:pt idx="10">
                  <c:v>История</c:v>
                </c:pt>
                <c:pt idx="11">
                  <c:v>Биология на базе МАЕНО</c:v>
                </c:pt>
                <c:pt idx="12">
                  <c:v>География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5</c:v>
                </c:pt>
                <c:pt idx="8">
                  <c:v>6</c:v>
                </c:pt>
                <c:pt idx="9">
                  <c:v>11</c:v>
                </c:pt>
                <c:pt idx="10">
                  <c:v>7</c:v>
                </c:pt>
                <c:pt idx="11">
                  <c:v>4</c:v>
                </c:pt>
                <c:pt idx="1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Подавшие
 документы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Лист1!$A$2:$A$14</c:f>
              <c:strCache>
                <c:ptCount val="13"/>
                <c:pt idx="0">
                  <c:v>Русский язык и литература</c:v>
                </c:pt>
                <c:pt idx="1">
                  <c:v>Английский язык</c:v>
                </c:pt>
                <c:pt idx="2">
                  <c:v>Немецкий язык</c:v>
                </c:pt>
                <c:pt idx="3">
                  <c:v>Французский язык</c:v>
                </c:pt>
                <c:pt idx="4">
                  <c:v>Биология</c:v>
                </c:pt>
                <c:pt idx="5">
                  <c:v>Экология</c:v>
                </c:pt>
                <c:pt idx="6">
                  <c:v>Математика</c:v>
                </c:pt>
                <c:pt idx="7">
                  <c:v>Физика</c:v>
                </c:pt>
                <c:pt idx="8">
                  <c:v>Химия</c:v>
                </c:pt>
                <c:pt idx="9">
                  <c:v>Обществознание</c:v>
                </c:pt>
                <c:pt idx="10">
                  <c:v>История</c:v>
                </c:pt>
                <c:pt idx="11">
                  <c:v>Биология на базе МАЕНО</c:v>
                </c:pt>
                <c:pt idx="12">
                  <c:v>География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9">
                  <c:v>8</c:v>
                </c:pt>
                <c:pt idx="10">
                  <c:v>5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Поступившие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Лист1!$A$2:$A$14</c:f>
              <c:strCache>
                <c:ptCount val="13"/>
                <c:pt idx="0">
                  <c:v>Русский язык и литература</c:v>
                </c:pt>
                <c:pt idx="1">
                  <c:v>Английский язык</c:v>
                </c:pt>
                <c:pt idx="2">
                  <c:v>Немецкий язык</c:v>
                </c:pt>
                <c:pt idx="3">
                  <c:v>Французский язык</c:v>
                </c:pt>
                <c:pt idx="4">
                  <c:v>Биология</c:v>
                </c:pt>
                <c:pt idx="5">
                  <c:v>Экология</c:v>
                </c:pt>
                <c:pt idx="6">
                  <c:v>Математика</c:v>
                </c:pt>
                <c:pt idx="7">
                  <c:v>Физика</c:v>
                </c:pt>
                <c:pt idx="8">
                  <c:v>Химия</c:v>
                </c:pt>
                <c:pt idx="9">
                  <c:v>Обществознание</c:v>
                </c:pt>
                <c:pt idx="10">
                  <c:v>История</c:v>
                </c:pt>
                <c:pt idx="11">
                  <c:v>Биология на базе МАЕНО</c:v>
                </c:pt>
                <c:pt idx="12">
                  <c:v>География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Эффективность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Русский язык и литература</c:v>
                </c:pt>
                <c:pt idx="1">
                  <c:v>Английский язык</c:v>
                </c:pt>
                <c:pt idx="2">
                  <c:v>Немецкий язык</c:v>
                </c:pt>
                <c:pt idx="3">
                  <c:v>Французский язык</c:v>
                </c:pt>
                <c:pt idx="4">
                  <c:v>Биология</c:v>
                </c:pt>
                <c:pt idx="5">
                  <c:v>Экология</c:v>
                </c:pt>
                <c:pt idx="6">
                  <c:v>Математика</c:v>
                </c:pt>
                <c:pt idx="7">
                  <c:v>Физика</c:v>
                </c:pt>
                <c:pt idx="8">
                  <c:v>Химия</c:v>
                </c:pt>
                <c:pt idx="9">
                  <c:v>Обществознание</c:v>
                </c:pt>
                <c:pt idx="10">
                  <c:v>История</c:v>
                </c:pt>
                <c:pt idx="11">
                  <c:v>Биология на базе МАЕНО</c:v>
                </c:pt>
                <c:pt idx="12">
                  <c:v>География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0.25</c:v>
                </c:pt>
                <c:pt idx="1">
                  <c:v>0.33</c:v>
                </c:pt>
                <c:pt idx="2">
                  <c:v>0.25</c:v>
                </c:pt>
                <c:pt idx="3">
                  <c:v>0.33</c:v>
                </c:pt>
                <c:pt idx="4">
                  <c:v>0.5</c:v>
                </c:pt>
                <c:pt idx="9">
                  <c:v>0.09</c:v>
                </c:pt>
                <c:pt idx="10">
                  <c:v>0.43</c:v>
                </c:pt>
                <c:pt idx="11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134208"/>
        <c:axId val="173134600"/>
      </c:barChart>
      <c:catAx>
        <c:axId val="17313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134600"/>
        <c:crosses val="autoZero"/>
        <c:auto val="1"/>
        <c:lblAlgn val="ctr"/>
        <c:lblOffset val="100"/>
        <c:noMultiLvlLbl val="0"/>
      </c:catAx>
      <c:valAx>
        <c:axId val="173134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13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245663788760186"/>
          <c:y val="0.32634266482468133"/>
          <c:w val="0.53924816070043891"/>
          <c:h val="0.401832163576027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Среднее профессиональное образование</c:v>
                </c:pt>
                <c:pt idx="1">
                  <c:v>Высшее профессиональное образование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162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Среднее профессиональное образование</c:v>
                </c:pt>
                <c:pt idx="1">
                  <c:v>Высшее профессиональное образование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212</c:v>
                </c:pt>
                <c:pt idx="1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Среднее профессиональное образование</c:v>
                </c:pt>
                <c:pt idx="1">
                  <c:v>Высшее профессиональное образование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505</c:v>
                </c:pt>
                <c:pt idx="1">
                  <c:v>200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Среднее профессиональное образование</c:v>
                </c:pt>
                <c:pt idx="1">
                  <c:v>Высшее профессиональное образование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364</c:v>
                </c:pt>
                <c:pt idx="1">
                  <c:v>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66654864"/>
        <c:axId val="272766200"/>
      </c:barChart>
      <c:catAx>
        <c:axId val="166654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272766200"/>
        <c:crosses val="autoZero"/>
        <c:auto val="1"/>
        <c:lblAlgn val="ctr"/>
        <c:lblOffset val="100"/>
        <c:noMultiLvlLbl val="0"/>
      </c:catAx>
      <c:valAx>
        <c:axId val="272766200"/>
        <c:scaling>
          <c:orientation val="minMax"/>
          <c:max val="510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166654864"/>
        <c:crosses val="autoZero"/>
        <c:crossBetween val="between"/>
        <c:majorUnit val="510"/>
        <c:minorUnit val="100"/>
      </c:valAx>
    </c:plotArea>
    <c:legend>
      <c:legendPos val="b"/>
      <c:layout>
        <c:manualLayout>
          <c:xMode val="edge"/>
          <c:yMode val="edge"/>
          <c:x val="9.1399257354369073E-2"/>
          <c:y val="0.92570405824473623"/>
          <c:w val="0.38823943735291155"/>
          <c:h val="5.320830898016162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aseline="0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1BFAB-6C03-4CCD-A292-4C0406107AA7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6661"/>
            <a:ext cx="542290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0FDE1-BC04-4A0A-84CF-0EBDF7DDD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0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0FDE1-BC04-4A0A-84CF-0EBDF7DDD67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2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94A8-A5EC-4AA5-A7A9-89040EFFEA45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57BB7-D42E-4DD7-97C7-7E95FC4C4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0" y="-603250"/>
            <a:ext cx="9906000" cy="1655763"/>
          </a:xfrm>
          <a:prstGeom prst="rect">
            <a:avLst/>
          </a:prstGeom>
          <a:gradFill rotWithShape="1">
            <a:gsLst>
              <a:gs pos="0">
                <a:srgbClr val="A4CBFA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0" y="4724400"/>
            <a:ext cx="9906000" cy="2133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A4CBF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6" name="Picture 32" descr="forfon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275" y="3479800"/>
            <a:ext cx="1155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 descr="01_world"/>
          <p:cNvPicPr>
            <a:picLocks noChangeAspect="1" noChangeArrowheads="1"/>
          </p:cNvPicPr>
          <p:nvPr/>
        </p:nvPicPr>
        <p:blipFill>
          <a:blip r:embed="rId3"/>
          <a:srcRect b="27940"/>
          <a:stretch>
            <a:fillRect/>
          </a:stretch>
        </p:blipFill>
        <p:spPr bwMode="auto">
          <a:xfrm>
            <a:off x="-303213" y="1773238"/>
            <a:ext cx="10566401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-2608263" y="2852738"/>
            <a:ext cx="5416551" cy="3603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-2608263" y="3213100"/>
            <a:ext cx="5416551" cy="358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-2608263" y="2492375"/>
            <a:ext cx="5416551" cy="35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-519113" y="1628775"/>
            <a:ext cx="2592388" cy="259238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8148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4" name="Picture 6" descr="original_metal_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6703" y="2096432"/>
            <a:ext cx="1861183" cy="1689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0" y="4797425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H="1">
            <a:off x="-19050" y="5734050"/>
            <a:ext cx="992505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" name="Text Box 2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792413" y="5876925"/>
            <a:ext cx="4321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/>
              <a:t>Приступить к просмотру</a:t>
            </a:r>
          </a:p>
        </p:txBody>
      </p:sp>
      <p:sp>
        <p:nvSpPr>
          <p:cNvPr id="60" name="Text Box 26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2792413" y="6308725"/>
            <a:ext cx="4321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/>
              <a:t>выход</a:t>
            </a:r>
          </a:p>
        </p:txBody>
      </p:sp>
      <p:pic>
        <p:nvPicPr>
          <p:cNvPr id="61" name="Picture 4" descr="Эмблема УлГПУ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7355" y="2133600"/>
            <a:ext cx="1613933" cy="165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3944938" y="2565400"/>
            <a:ext cx="45259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60A4F6"/>
                </a:solidFill>
              </a:rPr>
              <a:t>УЛЬЯНОВСКИЙ ГОСУДАРСТВЕННЫЙ </a:t>
            </a:r>
          </a:p>
          <a:p>
            <a:r>
              <a:rPr lang="ru-RU" b="1" dirty="0">
                <a:solidFill>
                  <a:srgbClr val="60A4F6"/>
                </a:solidFill>
              </a:rPr>
              <a:t>ПЕДАГОГИЧЕСКИЙ УНИВЕРСИТЕТ </a:t>
            </a:r>
          </a:p>
          <a:p>
            <a:r>
              <a:rPr lang="ru-RU" b="1" dirty="0">
                <a:solidFill>
                  <a:srgbClr val="60A4F6"/>
                </a:solidFill>
              </a:rPr>
              <a:t>ИМЕНИ И.Н. УЛЬЯНОВА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5786" y="642918"/>
            <a:ext cx="7985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Приемная кампания 2015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76 -0.00093 L 0.56953 -0.0009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5976 -0.00116 L 0.56953 -0.0011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5976 -0.00254 L 0.56953 -0.002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9" grpId="0"/>
      <p:bldP spid="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ПОСТУПЛЕНИЕ ПО РЕГИОНАМ РОССИИ НА ОЧНОЙ ФОРМЕ ОБУЧЕНИЯ 2013-2015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01109700"/>
              </p:ext>
            </p:extLst>
          </p:nvPr>
        </p:nvGraphicFramePr>
        <p:xfrm>
          <a:off x="323528" y="857232"/>
          <a:ext cx="8733086" cy="588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68605"/>
              </p:ext>
            </p:extLst>
          </p:nvPr>
        </p:nvGraphicFramePr>
        <p:xfrm>
          <a:off x="136483" y="404664"/>
          <a:ext cx="8871033" cy="6231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6828"/>
                <a:gridCol w="654420"/>
                <a:gridCol w="353706"/>
                <a:gridCol w="532262"/>
                <a:gridCol w="532262"/>
                <a:gridCol w="432463"/>
                <a:gridCol w="532262"/>
                <a:gridCol w="532262"/>
                <a:gridCol w="687505"/>
                <a:gridCol w="832798"/>
                <a:gridCol w="389741"/>
                <a:gridCol w="532262"/>
                <a:gridCol w="532262"/>
              </a:tblGrid>
              <a:tr h="2551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НАПРАВЛЕНИЯ ПОДГОТОВКИ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(СПЕЦИАЛЬНОСТИ)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ЗАЧИСЛЕННО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Академический бакалавриат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Прикладной бакалавриат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Специалитет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Магистратура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</a:tr>
              <a:tr h="1160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Льготные категории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Льготные категории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Педагогическое образование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67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Педагогическое образование </a:t>
                      </a:r>
                      <a:b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(с двумя профилями подготовки)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325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389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Психолого-педагогическое образование 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74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Профессиональное обучение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846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Специальное (дефектологическое) образование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17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Юриспруденция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389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Музеология  и охрана объектов культурного и природного наследия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57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Социальная работа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678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Биология 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678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Сервис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57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Управление персоналом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306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Перевод и переводоведение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55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422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8640"/>
            <a:ext cx="7772400" cy="50006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КОЛИЧЕСТВО ЗАЧИСЛЕННЫХ </a:t>
            </a:r>
            <a:r>
              <a:rPr lang="ru-RU" sz="1800" b="1" dirty="0" smtClean="0">
                <a:solidFill>
                  <a:schemeClr val="bg1"/>
                </a:solidFill>
              </a:rPr>
              <a:t>НА ОЧНУЮ ФОРМУ ОБУЧЕНИЯ, 2015</a:t>
            </a:r>
          </a:p>
          <a:p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90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СРЕДНИЙ БАЛЛ ЕГЭ НА ОЧНОЙ ФОРМЕ ОБУЧЕНИЯ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2012-2015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90275970"/>
              </p:ext>
            </p:extLst>
          </p:nvPr>
        </p:nvGraphicFramePr>
        <p:xfrm>
          <a:off x="357158" y="857232"/>
          <a:ext cx="8679338" cy="574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8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60" y="0"/>
            <a:ext cx="8401080" cy="90872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ЭФФЕКТИВНОСТЬ ОЛИМПИАД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2015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14660363"/>
              </p:ext>
            </p:extLst>
          </p:nvPr>
        </p:nvGraphicFramePr>
        <p:xfrm>
          <a:off x="539552" y="1124744"/>
          <a:ext cx="80648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46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5572174"/>
              </p:ext>
            </p:extLst>
          </p:nvPr>
        </p:nvGraphicFramePr>
        <p:xfrm>
          <a:off x="153742" y="-243408"/>
          <a:ext cx="8836516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60" y="0"/>
            <a:ext cx="8401080" cy="90872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КАТЕГОРИИ ПОСТУПИВШИХ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2012-2015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68605"/>
              </p:ext>
            </p:extLst>
          </p:nvPr>
        </p:nvGraphicFramePr>
        <p:xfrm>
          <a:off x="136483" y="404664"/>
          <a:ext cx="8871033" cy="6231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6828"/>
                <a:gridCol w="654420"/>
                <a:gridCol w="353706"/>
                <a:gridCol w="532262"/>
                <a:gridCol w="532262"/>
                <a:gridCol w="432463"/>
                <a:gridCol w="532262"/>
                <a:gridCol w="532262"/>
                <a:gridCol w="687505"/>
                <a:gridCol w="832798"/>
                <a:gridCol w="389741"/>
                <a:gridCol w="532262"/>
                <a:gridCol w="532262"/>
              </a:tblGrid>
              <a:tr h="2551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НАПРАВЛЕНИЯ ПОДГОТОВКИ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(СПЕЦИАЛЬНОСТИ)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ЗАЧИСЛЕННО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Академический бакалавриат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Прикладной бакалавриат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Специалитет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Магистратура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</a:tr>
              <a:tr h="1160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Льготные категории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Льготные категории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Педагогическое образование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67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Педагогическое образование </a:t>
                      </a:r>
                      <a:b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(с двумя профилями подготовки)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325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389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Психолого-педагогическое образование 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74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Профессиональное обучение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846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Специальное (дефектологическое) образование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17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Юриспруденция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389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Музеология  и охрана объектов культурного и природного наследия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57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Социальная работа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678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Биология 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678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Сервис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57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Управление персоналом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306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Перевод и переводоведение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55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422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8640"/>
            <a:ext cx="7772400" cy="50006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КОЛИЧЕСТВО ЗАЧИСЛЕННЫХ </a:t>
            </a:r>
            <a:r>
              <a:rPr lang="ru-RU" sz="1800" b="1" dirty="0" smtClean="0">
                <a:solidFill>
                  <a:schemeClr val="bg1"/>
                </a:solidFill>
              </a:rPr>
              <a:t>НА ОЧНУЮ ФОРМУ ОБУЧЕНИЯ, 2015</a:t>
            </a:r>
          </a:p>
          <a:p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12341"/>
              </p:ext>
            </p:extLst>
          </p:nvPr>
        </p:nvGraphicFramePr>
        <p:xfrm>
          <a:off x="136483" y="404664"/>
          <a:ext cx="8871033" cy="6231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6828"/>
                <a:gridCol w="654420"/>
                <a:gridCol w="353706"/>
                <a:gridCol w="668515"/>
                <a:gridCol w="576064"/>
                <a:gridCol w="432048"/>
                <a:gridCol w="792088"/>
                <a:gridCol w="792088"/>
                <a:gridCol w="648072"/>
                <a:gridCol w="792088"/>
                <a:gridCol w="835116"/>
              </a:tblGrid>
              <a:tr h="25510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НАПРАВЛЕНИЯ ПОДГОТОВКИ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(СПЕЦИАЛЬНОСТИ)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ЗАЧИСЛЕННО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АКАДЕМИЧЕСКИЙ БАКАЛАВРИАТ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МАГИСТРАТУРА </a:t>
                      </a:r>
                    </a:p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ОЧНАЯ ФОРМА ОБУЧЕНИЯ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МАГИСТРАТУРА </a:t>
                      </a:r>
                    </a:p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ЗАОЧНАЯ ФОРМА ОБУЧЕНИЯ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БЮДЖЕТНЫЕ 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ВНЕБЮДЖЕТНЫЕ </a:t>
                      </a:r>
                      <a:b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</a:tr>
              <a:tr h="1160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Льготные категории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ЦЕЛЕВОЙ ПРИЕМ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Педагогическое образование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67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Педагогическое образование </a:t>
                      </a:r>
                      <a:b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(с двумя профилями подготовки)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389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1"/>
                          </a:solidFill>
                          <a:effectLst/>
                        </a:rPr>
                        <a:t>Психолого-педагогическое образование 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74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Профессиональное обучение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4846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Специальное (дефектологическое) образование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6069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Юриспруденция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57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Социальная работа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678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Теология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6785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Журналистика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57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Управление персоналом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306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  <a:tr h="255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44" marR="7944" marT="7944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8640"/>
            <a:ext cx="7772400" cy="50006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КОЛИЧЕСТВО ЗАЧИСЛЕННЫХ </a:t>
            </a:r>
            <a:r>
              <a:rPr lang="ru-RU" sz="1800" b="1" dirty="0" smtClean="0">
                <a:solidFill>
                  <a:schemeClr val="bg1"/>
                </a:solidFill>
              </a:rPr>
              <a:t>НА </a:t>
            </a:r>
            <a:r>
              <a:rPr lang="ru-RU" sz="1800" b="1" dirty="0" smtClean="0">
                <a:solidFill>
                  <a:schemeClr val="bg1"/>
                </a:solidFill>
              </a:rPr>
              <a:t>ЗАОЧНУЮ </a:t>
            </a:r>
            <a:r>
              <a:rPr lang="ru-RU" sz="1800" b="1" dirty="0" smtClean="0">
                <a:solidFill>
                  <a:schemeClr val="bg1"/>
                </a:solidFill>
              </a:rPr>
              <a:t>ФОРМУ ОБУЧЕНИЯ, 2015</a:t>
            </a:r>
          </a:p>
          <a:p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002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ОБЩИЙ КОНКУРС НА </a:t>
            </a:r>
            <a:r>
              <a:rPr lang="ru-RU" sz="2000" b="1" dirty="0" smtClean="0">
                <a:solidFill>
                  <a:schemeClr val="bg1"/>
                </a:solidFill>
              </a:rPr>
              <a:t>ОЧНОЙ ФОРМЕ ОБУЧЕНИЯ, </a:t>
            </a:r>
            <a:r>
              <a:rPr lang="ru-RU" sz="2000" b="1" dirty="0" smtClean="0">
                <a:solidFill>
                  <a:schemeClr val="bg1"/>
                </a:solidFill>
              </a:rPr>
              <a:t>2015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633984"/>
              </p:ext>
            </p:extLst>
          </p:nvPr>
        </p:nvGraphicFramePr>
        <p:xfrm>
          <a:off x="428596" y="503488"/>
          <a:ext cx="8286807" cy="6354512"/>
        </p:xfrm>
        <a:graphic>
          <a:graphicData uri="http://schemas.openxmlformats.org/drawingml/2006/table">
            <a:tbl>
              <a:tblPr/>
              <a:tblGrid>
                <a:gridCol w="4451671"/>
                <a:gridCol w="1082257"/>
                <a:gridCol w="1082257"/>
                <a:gridCol w="835311"/>
                <a:gridCol w="835311"/>
              </a:tblGrid>
              <a:tr h="4061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НАПРАВЛЕНИЯ ПОДГОТОВКИ </a:t>
                      </a:r>
                      <a:b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(СПЕЦИАЛЬНОСТИ)</a:t>
                      </a:r>
                      <a:b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Общий конкурс </a:t>
                      </a:r>
                      <a:b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(чел./место)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2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БЮДЖЕТНЫЕ МЕСТА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ТОМ ЧИСЛЕ ЦЕЛЕВОЙ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ПРИЕМ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ВНЕБЮДЖЕТНЫЕ МЕСТА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МАГИСТРАТУРА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Педагогическое образование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Педагогическое образование (с двумя профилями подготовки)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6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Психолого-педагогическое образование 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Психолого-педагогическое образование Прикладной бакалавриат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Профессиональное обучение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Специальное (дефектологическое) образование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Юриспруденция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6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Музеология  и охрана объектов культурного и природного наследия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Социальная работа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Сервис 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34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7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Управление персоналом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49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15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Перевод и переводоведение</a:t>
                      </a: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6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Среднее 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Times New Roman"/>
                        </a:rPr>
                        <a:t>6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411" marR="4541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82552"/>
            <a:ext cx="8229600" cy="65403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ОБЩИЙ КОНКУРС НА </a:t>
            </a:r>
            <a:r>
              <a:rPr lang="ru-RU" sz="1600" b="1" dirty="0" smtClean="0">
                <a:solidFill>
                  <a:schemeClr val="bg1"/>
                </a:solidFill>
              </a:rPr>
              <a:t>ОЧНОЙ ФОРМЕ ОБУЧЕНИЯ, </a:t>
            </a:r>
            <a:r>
              <a:rPr lang="ru-RU" sz="1600" b="1" dirty="0" smtClean="0">
                <a:solidFill>
                  <a:schemeClr val="bg1"/>
                </a:solidFill>
              </a:rPr>
              <a:t>2015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943304"/>
              </p:ext>
            </p:extLst>
          </p:nvPr>
        </p:nvGraphicFramePr>
        <p:xfrm>
          <a:off x="179512" y="836712"/>
          <a:ext cx="8715436" cy="5414421"/>
        </p:xfrm>
        <a:graphic>
          <a:graphicData uri="http://schemas.openxmlformats.org/drawingml/2006/table">
            <a:tbl>
              <a:tblPr/>
              <a:tblGrid>
                <a:gridCol w="5865489"/>
                <a:gridCol w="1425845"/>
                <a:gridCol w="1424102"/>
              </a:tblGrid>
              <a:tr h="4813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Педагогическое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образование(с двумя профилями подготовки)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Общий конкурс </a:t>
                      </a:r>
                      <a:br>
                        <a:rPr lang="ru-RU" sz="12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(чел./место)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БЮДЖЕТНЫЕ МЕСТА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ТОМ ЧИСЛЕ ЦЕЛЕВОЙ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ПРИЕМ</a:t>
                      </a:r>
                      <a:endParaRPr lang="ru-RU" sz="9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История/Обществознание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Русский язык/Литература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Биология/Химия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География/Экология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Математика/Информатика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Математика/Иностранный язык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Физика/Математика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Физическая культура/Безопасность жизнедеятельности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Технология/Информатика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Иностранные (английский/немецкий) языки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Иностранные (немецкий/английский) языки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Иностранные (французский/английский) языки 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Дошкольное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образование/Начальное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образование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Начальное образование/Информатика</a:t>
                      </a: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43673" marR="436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49534668"/>
              </p:ext>
            </p:extLst>
          </p:nvPr>
        </p:nvGraphicFramePr>
        <p:xfrm>
          <a:off x="153742" y="-243408"/>
          <a:ext cx="8836516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60" y="0"/>
            <a:ext cx="8401080" cy="90872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ПРОХОДНЫЕ БАЛЛЫ НА ОЧНОЙ ФОРМЕ ОБУЧЕНИЯ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(бюджетные места) 2012-2015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ПРОХОДНЫЕ БАЛЛЫ НА ОЧНОЙ ФОРМЕ ОБУЧЕНИЯ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Педагогическое образование (с двумя профилями подготовки) 2012-2015 год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37964538"/>
              </p:ext>
            </p:extLst>
          </p:nvPr>
        </p:nvGraphicFramePr>
        <p:xfrm>
          <a:off x="467544" y="1052736"/>
          <a:ext cx="8572560" cy="5707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СРЕДНИЙ БАЛЛ ЕГЭ НА ОЧНОЙ ФОРМЕ ОБУЧЕНИЯ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2012-2015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90275970"/>
              </p:ext>
            </p:extLst>
          </p:nvPr>
        </p:nvGraphicFramePr>
        <p:xfrm>
          <a:off x="357158" y="857232"/>
          <a:ext cx="8679338" cy="574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1762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СРЕДНИЙ БАЛЛ ЕГЭ НА ОЧНОЙ ФОРМЕ ОБУЧЕНИЯ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>Педагогическое образование (с двумя профилями подготовки) </a:t>
            </a:r>
            <a:r>
              <a:rPr lang="ru-RU" sz="1800" b="1" dirty="0" smtClean="0">
                <a:solidFill>
                  <a:schemeClr val="bg1"/>
                </a:solidFill>
              </a:rPr>
              <a:t>2012-2015 </a:t>
            </a:r>
            <a:r>
              <a:rPr lang="ru-RU" sz="1800" b="1" dirty="0">
                <a:solidFill>
                  <a:schemeClr val="bg1"/>
                </a:solidFill>
              </a:rPr>
              <a:t>год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91580672"/>
              </p:ext>
            </p:extLst>
          </p:nvPr>
        </p:nvGraphicFramePr>
        <p:xfrm>
          <a:off x="179512" y="857232"/>
          <a:ext cx="8856984" cy="574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29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</TotalTime>
  <Words>592</Words>
  <Application>Microsoft Office PowerPoint</Application>
  <PresentationFormat>Экран (4:3)</PresentationFormat>
  <Paragraphs>558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CYR</vt:lpstr>
      <vt:lpstr>Arial CYR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ОБЩИЙ КОНКУРС НА ОЧНОЙ ФОРМЕ ОБУЧЕНИЯ, 2015 </vt:lpstr>
      <vt:lpstr>ОБЩИЙ КОНКУРС НА ОЧНОЙ ФОРМЕ ОБУЧЕНИЯ, 2015</vt:lpstr>
      <vt:lpstr> ПРОХОДНЫЕ БАЛЛЫ НА ОЧНОЙ ФОРМЕ ОБУЧЕНИЯ (бюджетные места) 2012-2015</vt:lpstr>
      <vt:lpstr>ПРОХОДНЫЕ БАЛЛЫ НА ОЧНОЙ ФОРМЕ ОБУЧЕНИЯ  Педагогическое образование (с двумя профилями подготовки) 2012-2015 год</vt:lpstr>
      <vt:lpstr>СРЕДНИЙ БАЛЛ ЕГЭ НА ОЧНОЙ ФОРМЕ ОБУЧЕНИЯ 2012-2015</vt:lpstr>
      <vt:lpstr>СРЕДНИЙ БАЛЛ ЕГЭ НА ОЧНОЙ ФОРМЕ ОБУЧЕНИЯ Педагогическое образование (с двумя профилями подготовки) 2012-2015 год</vt:lpstr>
      <vt:lpstr>ПОСТУПЛЕНИЕ ПО РЕГИОНАМ РОССИИ НА ОЧНОЙ ФОРМЕ ОБУЧЕНИЯ 2013-2015</vt:lpstr>
      <vt:lpstr>Презентация PowerPoint</vt:lpstr>
      <vt:lpstr>СРЕДНИЙ БАЛЛ ЕГЭ НА ОЧНОЙ ФОРМЕ ОБУЧЕНИЯ 2012-2015</vt:lpstr>
      <vt:lpstr> ЭФФЕКТИВНОСТЬ ОЛИМПИАД 2015</vt:lpstr>
      <vt:lpstr> КАТЕГОРИИ ПОСТУПИВШИХ 2012-2015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ПРИЕМНАЯ КАМПАНИЯ 2012  ФГБОУ ВПО «Ульяновский государственный педагогический университет имени И.Н. Ульянова»</dc:title>
  <dc:creator>пользователь</dc:creator>
  <cp:lastModifiedBy>Алеев Фарид Талгатович</cp:lastModifiedBy>
  <cp:revision>126</cp:revision>
  <cp:lastPrinted>2014-09-26T10:36:11Z</cp:lastPrinted>
  <dcterms:created xsi:type="dcterms:W3CDTF">2012-08-30T05:56:00Z</dcterms:created>
  <dcterms:modified xsi:type="dcterms:W3CDTF">2015-08-27T07:01:08Z</dcterms:modified>
</cp:coreProperties>
</file>